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9" r:id="rId5"/>
    <p:sldId id="257" r:id="rId6"/>
    <p:sldId id="267" r:id="rId7"/>
    <p:sldId id="260" r:id="rId8"/>
    <p:sldId id="270" r:id="rId9"/>
    <p:sldId id="262" r:id="rId10"/>
    <p:sldId id="263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Sheet1!$AA$2:$AA$8</c:f>
              <c:strCache>
                <c:ptCount val="7"/>
                <c:pt idx="0">
                  <c:v>Asian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American Indian/Alaskan Native</c:v>
                </c:pt>
                <c:pt idx="4">
                  <c:v>Multiracial</c:v>
                </c:pt>
                <c:pt idx="5">
                  <c:v>Pacific</c:v>
                </c:pt>
                <c:pt idx="6">
                  <c:v>White</c:v>
                </c:pt>
              </c:strCache>
            </c:strRef>
          </c:cat>
          <c:val>
            <c:numRef>
              <c:f>Sheet1!$AB$2:$AB$8</c:f>
              <c:numCache>
                <c:formatCode>General</c:formatCode>
                <c:ptCount val="7"/>
                <c:pt idx="0">
                  <c:v>2.4</c:v>
                </c:pt>
                <c:pt idx="1">
                  <c:v>27.8</c:v>
                </c:pt>
                <c:pt idx="2">
                  <c:v>26.5</c:v>
                </c:pt>
                <c:pt idx="3">
                  <c:v>0.2</c:v>
                </c:pt>
                <c:pt idx="4">
                  <c:v>3.8</c:v>
                </c:pt>
                <c:pt idx="5">
                  <c:v>0.1</c:v>
                </c:pt>
                <c:pt idx="6" formatCode="0.00">
                  <c:v>39.299999999999997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Sheet1!$H$2:$H$8</c:f>
              <c:strCache>
                <c:ptCount val="7"/>
                <c:pt idx="0">
                  <c:v>Asian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American Indian/Alaskan Native</c:v>
                </c:pt>
                <c:pt idx="4">
                  <c:v>Multiracial</c:v>
                </c:pt>
                <c:pt idx="5">
                  <c:v>Pacific</c:v>
                </c:pt>
                <c:pt idx="6">
                  <c:v>White</c:v>
                </c:pt>
              </c:strCache>
            </c:strRef>
          </c:cat>
          <c:val>
            <c:numRef>
              <c:f>Sheet1!$I$2:$I$8</c:f>
              <c:numCache>
                <c:formatCode>0.0</c:formatCode>
                <c:ptCount val="7"/>
                <c:pt idx="0">
                  <c:v>2.6666666666666665</c:v>
                </c:pt>
                <c:pt idx="1">
                  <c:v>7.7333333333333334</c:v>
                </c:pt>
                <c:pt idx="2">
                  <c:v>5.8</c:v>
                </c:pt>
                <c:pt idx="3">
                  <c:v>0.26666666666666666</c:v>
                </c:pt>
                <c:pt idx="4">
                  <c:v>3.9333333333333336</c:v>
                </c:pt>
                <c:pt idx="5">
                  <c:v>3.3333333333333333E-2</c:v>
                </c:pt>
                <c:pt idx="6">
                  <c:v>79.616666666666674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Sheet1!$Y$2:$Y$8</c:f>
              <c:strCache>
                <c:ptCount val="7"/>
                <c:pt idx="0">
                  <c:v>Asian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American Indian/Alaskan Native</c:v>
                </c:pt>
                <c:pt idx="4">
                  <c:v>Multiracial</c:v>
                </c:pt>
                <c:pt idx="5">
                  <c:v>Pacific</c:v>
                </c:pt>
                <c:pt idx="6">
                  <c:v>White</c:v>
                </c:pt>
              </c:strCache>
            </c:strRef>
          </c:cat>
          <c:val>
            <c:numRef>
              <c:f>Sheet1!$Z$2:$Z$8</c:f>
              <c:numCache>
                <c:formatCode>0.0</c:formatCode>
                <c:ptCount val="7"/>
                <c:pt idx="0">
                  <c:v>2.8571428571428574E-2</c:v>
                </c:pt>
                <c:pt idx="1">
                  <c:v>50.914285714285711</c:v>
                </c:pt>
                <c:pt idx="2">
                  <c:v>43.771428571428579</c:v>
                </c:pt>
                <c:pt idx="3">
                  <c:v>0.14285714285714285</c:v>
                </c:pt>
                <c:pt idx="4">
                  <c:v>2.0428571428571427</c:v>
                </c:pt>
                <c:pt idx="5">
                  <c:v>0.32857142857142857</c:v>
                </c:pt>
                <c:pt idx="6">
                  <c:v>8.3285714285714292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Sheet1!$P$2:$P$8</c:f>
              <c:strCache>
                <c:ptCount val="7"/>
                <c:pt idx="0">
                  <c:v>Asian</c:v>
                </c:pt>
                <c:pt idx="1">
                  <c:v>African American</c:v>
                </c:pt>
                <c:pt idx="2">
                  <c:v>Hispanic</c:v>
                </c:pt>
                <c:pt idx="3">
                  <c:v>American Indian/Alaskan Native</c:v>
                </c:pt>
                <c:pt idx="4">
                  <c:v>Multiracial</c:v>
                </c:pt>
                <c:pt idx="5">
                  <c:v>Pacific</c:v>
                </c:pt>
                <c:pt idx="6">
                  <c:v>White</c:v>
                </c:pt>
              </c:strCache>
            </c:strRef>
          </c:cat>
          <c:val>
            <c:numRef>
              <c:f>Sheet1!$Q$2:$Q$8</c:f>
              <c:numCache>
                <c:formatCode>0.0</c:formatCode>
                <c:ptCount val="7"/>
                <c:pt idx="0">
                  <c:v>2.8833333333333333</c:v>
                </c:pt>
                <c:pt idx="1">
                  <c:v>28.066666666666666</c:v>
                </c:pt>
                <c:pt idx="2">
                  <c:v>27.066666666666666</c:v>
                </c:pt>
                <c:pt idx="3">
                  <c:v>0.26666666666666666</c:v>
                </c:pt>
                <c:pt idx="4">
                  <c:v>4.7833333333333341</c:v>
                </c:pt>
                <c:pt idx="5">
                  <c:v>23.75</c:v>
                </c:pt>
                <c:pt idx="6">
                  <c:v>37.949999999999996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4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3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7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1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8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6230-8D36-419B-B0F1-FC237E0187CA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7D84-4C2D-4A63-AE97-08B5B85A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5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Green Street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with &lt;5% white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847655"/>
              </p:ext>
            </p:extLst>
          </p:nvPr>
        </p:nvGraphicFramePr>
        <p:xfrm>
          <a:off x="304800" y="1371600"/>
          <a:ext cx="8305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Elementary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3200" baseline="0" dirty="0" smtClean="0"/>
                        <a:t>School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2013-2014 State Grade</a:t>
                      </a:r>
                      <a:endParaRPr lang="en-US" sz="32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Cook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</a:t>
                      </a:r>
                      <a:endParaRPr lang="en-US" sz="4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Easton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</a:t>
                      </a:r>
                      <a:endParaRPr lang="en-US" sz="4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Forest Park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</a:t>
                      </a:r>
                      <a:endParaRPr lang="en-US" sz="4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Kimberly Park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</a:t>
                      </a:r>
                      <a:endParaRPr lang="en-US" sz="4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North</a:t>
                      </a:r>
                      <a:r>
                        <a:rPr lang="en-US" sz="4400" baseline="0" dirty="0" smtClean="0"/>
                        <a:t> Hills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</a:t>
                      </a:r>
                      <a:endParaRPr lang="en-US" sz="44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Old Town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66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near WSFCS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Kimmel Farm Elementary</a:t>
            </a:r>
          </a:p>
          <a:p>
            <a:r>
              <a:rPr lang="en-US" dirty="0" smtClean="0"/>
              <a:t>Kernersville Elementary</a:t>
            </a:r>
          </a:p>
          <a:p>
            <a:r>
              <a:rPr lang="en-US" dirty="0" smtClean="0"/>
              <a:t>Sedge Garden Elementary</a:t>
            </a:r>
          </a:p>
          <a:p>
            <a:r>
              <a:rPr lang="en-US" dirty="0" smtClean="0"/>
              <a:t>Ward Elementary</a:t>
            </a:r>
          </a:p>
          <a:p>
            <a:r>
              <a:rPr lang="en-US" dirty="0" smtClean="0"/>
              <a:t>Smith Farm Elementary</a:t>
            </a:r>
          </a:p>
          <a:p>
            <a:r>
              <a:rPr lang="en-US" dirty="0" smtClean="0"/>
              <a:t>Brunson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 near WSFCS Distribution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664270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2012-2013 School 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WSFCS</a:t>
                      </a:r>
                      <a:r>
                        <a:rPr lang="en-US" sz="3200" baseline="0" dirty="0" smtClean="0"/>
                        <a:t> Overall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School Group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Reading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42.4%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41.3%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Math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40.4%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45.2%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Science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43%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40.9%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7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Ward Elementary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608748"/>
              </p:ext>
            </p:extLst>
          </p:nvPr>
        </p:nvGraphicFramePr>
        <p:xfrm>
          <a:off x="457200" y="1600200"/>
          <a:ext cx="7848600" cy="4297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24300"/>
                <a:gridCol w="39243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</a:t>
                      </a:r>
                      <a:r>
                        <a:rPr lang="en-US" sz="3600" baseline="0" dirty="0" smtClean="0"/>
                        <a:t> Reading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  <a:endParaRPr lang="en-US" sz="6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 Math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37.9%</a:t>
                      </a:r>
                      <a:endParaRPr lang="en-US" sz="6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 Science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31.2%</a:t>
                      </a:r>
                      <a:endParaRPr lang="en-US" sz="6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2013-2014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C</a:t>
                      </a:r>
                      <a:endParaRPr lang="en-US" sz="6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6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 near WSFCS Distribution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800298"/>
              </p:ext>
            </p:extLst>
          </p:nvPr>
        </p:nvGraphicFramePr>
        <p:xfrm>
          <a:off x="304800" y="1371600"/>
          <a:ext cx="8305800" cy="500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Elementary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3200" baseline="0" dirty="0" smtClean="0"/>
                        <a:t>School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2013-2014 State Grade</a:t>
                      </a:r>
                      <a:endParaRPr lang="en-US" sz="32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Kimmel Farm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Kernersville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Sedge Garden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Ward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Smith Farm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Brunson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66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WSFCS Elementary Schools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About 40 traditional elementary schools</a:t>
            </a:r>
          </a:p>
          <a:p>
            <a:r>
              <a:rPr lang="en-US" dirty="0" smtClean="0"/>
              <a:t>2014-2015 enrollment is 25, 217 students</a:t>
            </a:r>
          </a:p>
          <a:p>
            <a:r>
              <a:rPr lang="en-US" dirty="0" smtClean="0"/>
              <a:t>2012-2013 Data</a:t>
            </a:r>
          </a:p>
          <a:p>
            <a:pPr lvl="1"/>
            <a:r>
              <a:rPr lang="en-US" dirty="0" smtClean="0"/>
              <a:t>Reading 42.4%</a:t>
            </a:r>
          </a:p>
          <a:p>
            <a:pPr lvl="1"/>
            <a:r>
              <a:rPr lang="en-US" dirty="0" smtClean="0"/>
              <a:t>Math      40.4%</a:t>
            </a:r>
          </a:p>
          <a:p>
            <a:pPr lvl="1"/>
            <a:r>
              <a:rPr lang="en-US" dirty="0" smtClean="0"/>
              <a:t>Science  43.0%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77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with &gt;70% white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Clemmons Elementary</a:t>
            </a:r>
          </a:p>
          <a:p>
            <a:r>
              <a:rPr lang="en-US" dirty="0" smtClean="0"/>
              <a:t>Vienna Elementary</a:t>
            </a:r>
          </a:p>
          <a:p>
            <a:r>
              <a:rPr lang="en-US" dirty="0" smtClean="0"/>
              <a:t>Whittaker Elementary</a:t>
            </a:r>
          </a:p>
          <a:p>
            <a:r>
              <a:rPr lang="en-US" dirty="0" smtClean="0"/>
              <a:t>Sherwood Forest Elementary</a:t>
            </a:r>
          </a:p>
          <a:p>
            <a:r>
              <a:rPr lang="en-US" dirty="0" smtClean="0"/>
              <a:t>Piney Grove Elementary</a:t>
            </a:r>
          </a:p>
          <a:p>
            <a:r>
              <a:rPr lang="en-US" dirty="0" smtClean="0"/>
              <a:t>Lewisville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 with &gt;70% white students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84141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2012-2013 School 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WSFCS</a:t>
                      </a:r>
                      <a:r>
                        <a:rPr lang="en-US" sz="3200" baseline="0" dirty="0" smtClean="0"/>
                        <a:t> Overall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School Group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Reading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42.4%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70.5%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Math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40.4%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72.0%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Science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43%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70.3%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0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Clemmons Elementary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350755"/>
              </p:ext>
            </p:extLst>
          </p:nvPr>
        </p:nvGraphicFramePr>
        <p:xfrm>
          <a:off x="457200" y="1600200"/>
          <a:ext cx="7848600" cy="4267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24300"/>
                <a:gridCol w="39243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</a:t>
                      </a:r>
                      <a:r>
                        <a:rPr lang="en-US" sz="3600" baseline="0" dirty="0" smtClean="0"/>
                        <a:t> Reading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67.3%</a:t>
                      </a:r>
                      <a:endParaRPr lang="en-US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 Math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70.5%</a:t>
                      </a:r>
                      <a:endParaRPr lang="en-US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 Science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73.4%</a:t>
                      </a:r>
                      <a:endParaRPr lang="en-US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2013-2014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B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4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with &gt;70% white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228685"/>
              </p:ext>
            </p:extLst>
          </p:nvPr>
        </p:nvGraphicFramePr>
        <p:xfrm>
          <a:off x="304800" y="1371600"/>
          <a:ext cx="8305800" cy="500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Elementary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3200" baseline="0" dirty="0" smtClean="0"/>
                        <a:t>School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2013-2014 State Grade</a:t>
                      </a:r>
                      <a:endParaRPr lang="en-US" sz="32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Clemmons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Vienna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Whittaker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Sherwood Forest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Piney Grove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Lewisville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6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with &lt;5% white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Cook Elementary</a:t>
            </a:r>
          </a:p>
          <a:p>
            <a:r>
              <a:rPr lang="en-US" dirty="0" smtClean="0"/>
              <a:t>Easton Elementary</a:t>
            </a:r>
          </a:p>
          <a:p>
            <a:r>
              <a:rPr lang="en-US" dirty="0" smtClean="0"/>
              <a:t>Forest Park Elementary</a:t>
            </a:r>
          </a:p>
          <a:p>
            <a:r>
              <a:rPr lang="en-US" dirty="0" smtClean="0"/>
              <a:t>Kimberly Park Elementary</a:t>
            </a:r>
          </a:p>
          <a:p>
            <a:r>
              <a:rPr lang="en-US" dirty="0" smtClean="0"/>
              <a:t>North Hills Elementary</a:t>
            </a:r>
          </a:p>
          <a:p>
            <a:r>
              <a:rPr lang="en-US" dirty="0" smtClean="0"/>
              <a:t>Old Town Elementary</a:t>
            </a:r>
          </a:p>
          <a:p>
            <a:r>
              <a:rPr lang="en-US" dirty="0" err="1" smtClean="0"/>
              <a:t>Petree</a:t>
            </a:r>
            <a:r>
              <a:rPr lang="en-US" dirty="0" smtClean="0"/>
              <a:t> Elementary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63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Schools with &lt;5% white students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04363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2012-2013 School 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WSFCS</a:t>
                      </a:r>
                      <a:r>
                        <a:rPr lang="en-US" sz="3200" baseline="0" dirty="0" smtClean="0"/>
                        <a:t> Overall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School Group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Reading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42.4%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15.1%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Math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40.4%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20.2%</a:t>
                      </a:r>
                      <a:endParaRPr lang="en-US" sz="3200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Science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43%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22.1%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60991"/>
            <a:ext cx="8229600" cy="1143000"/>
          </a:xfrm>
        </p:spPr>
        <p:txBody>
          <a:bodyPr/>
          <a:lstStyle/>
          <a:p>
            <a:r>
              <a:rPr lang="en-US" dirty="0" smtClean="0"/>
              <a:t>North Hills Elementary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589958"/>
              </p:ext>
            </p:extLst>
          </p:nvPr>
        </p:nvGraphicFramePr>
        <p:xfrm>
          <a:off x="484496" y="1676400"/>
          <a:ext cx="7848600" cy="415480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24300"/>
                <a:gridCol w="39243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</a:t>
                      </a:r>
                      <a:r>
                        <a:rPr lang="en-US" sz="3600" baseline="0" dirty="0" smtClean="0"/>
                        <a:t> Reading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13.9%</a:t>
                      </a:r>
                      <a:endParaRPr lang="en-US" sz="5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 Math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27.3%</a:t>
                      </a:r>
                      <a:endParaRPr lang="en-US" sz="5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2012-2013 Science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  <a:endParaRPr lang="en-US" sz="5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2013-2014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D</a:t>
                      </a:r>
                      <a:endParaRPr lang="en-US" sz="7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74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307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Green Street Church</vt:lpstr>
      <vt:lpstr>WSFCS Elementary Schools</vt:lpstr>
      <vt:lpstr>Schools with &gt;70% white students</vt:lpstr>
      <vt:lpstr>Schools with &gt;70% white students</vt:lpstr>
      <vt:lpstr>Clemmons Elementary</vt:lpstr>
      <vt:lpstr>Schools with &gt;70% white students</vt:lpstr>
      <vt:lpstr>Schools with &lt;5% white students</vt:lpstr>
      <vt:lpstr>Schools with &lt;5% white students</vt:lpstr>
      <vt:lpstr>North Hills Elementary</vt:lpstr>
      <vt:lpstr>Schools with &lt;5% white students</vt:lpstr>
      <vt:lpstr>Schools near WSFCS Distribution</vt:lpstr>
      <vt:lpstr>Schools near WSFCS Distribution</vt:lpstr>
      <vt:lpstr>Ward Elementary</vt:lpstr>
      <vt:lpstr>Schools near WSFCS 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Street Church</dc:title>
  <dc:creator>Carr, Amaris A</dc:creator>
  <cp:lastModifiedBy>Amaris</cp:lastModifiedBy>
  <cp:revision>11</cp:revision>
  <dcterms:created xsi:type="dcterms:W3CDTF">2015-02-28T12:57:00Z</dcterms:created>
  <dcterms:modified xsi:type="dcterms:W3CDTF">2015-07-06T20:19:47Z</dcterms:modified>
</cp:coreProperties>
</file>